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72" r:id="rId11"/>
    <p:sldId id="271" r:id="rId12"/>
    <p:sldId id="265" r:id="rId13"/>
    <p:sldId id="266" r:id="rId14"/>
    <p:sldId id="269" r:id="rId15"/>
    <p:sldId id="270" r:id="rId16"/>
    <p:sldId id="268" r:id="rId17"/>
    <p:sldId id="267"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84"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E0237D7-FDE4-4D45-A145-C525B54A7658}" type="datetimeFigureOut">
              <a:rPr lang="fr-FR" smtClean="0"/>
              <a:t>03/04/2017</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EB5329C-48CD-4FCF-AF54-AB3BC5F30096}" type="slidenum">
              <a:rPr lang="fr-FR" smtClean="0"/>
              <a:t>‹N°›</a:t>
            </a:fld>
            <a:endParaRPr lang="fr-FR"/>
          </a:p>
        </p:txBody>
      </p:sp>
    </p:spTree>
    <p:extLst>
      <p:ext uri="{BB962C8B-B14F-4D97-AF65-F5344CB8AC3E}">
        <p14:creationId xmlns:p14="http://schemas.microsoft.com/office/powerpoint/2010/main" val="28675748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E91044B-17D1-4CC7-A32D-D2237A3463AA}" type="datetimeFigureOut">
              <a:rPr lang="fr-FR" smtClean="0"/>
              <a:t>03/04/2017</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E966093-2829-42A2-A2A3-927737400ECE}" type="slidenum">
              <a:rPr lang="fr-FR" smtClean="0"/>
              <a:t>‹N°›</a:t>
            </a:fld>
            <a:endParaRPr lang="fr-FR"/>
          </a:p>
        </p:txBody>
      </p:sp>
    </p:spTree>
    <p:extLst>
      <p:ext uri="{BB962C8B-B14F-4D97-AF65-F5344CB8AC3E}">
        <p14:creationId xmlns:p14="http://schemas.microsoft.com/office/powerpoint/2010/main" val="3541293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E966093-2829-42A2-A2A3-927737400ECE}" type="slidenum">
              <a:rPr lang="fr-FR" smtClean="0"/>
              <a:t>1</a:t>
            </a:fld>
            <a:endParaRPr lang="fr-FR"/>
          </a:p>
        </p:txBody>
      </p:sp>
    </p:spTree>
    <p:extLst>
      <p:ext uri="{BB962C8B-B14F-4D97-AF65-F5344CB8AC3E}">
        <p14:creationId xmlns:p14="http://schemas.microsoft.com/office/powerpoint/2010/main" val="1106855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6C84DB38-1885-4348-9A03-9EDA02EE6321}" type="datetime1">
              <a:rPr lang="en-US" smtClean="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3075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376FA68-5A62-41EC-94FD-73B21859D75F}" type="datetime1">
              <a:rPr lang="en-US" smtClean="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464676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805D9DD-F416-4125-83EC-FC24C8749B0B}" type="datetime1">
              <a:rPr lang="en-US" smtClean="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429456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0327EA4-876C-43ED-9B5F-2B2AFA81BC09}" type="datetime1">
              <a:rPr lang="en-US" smtClean="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826016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0FB0BE6-B9E9-41CE-BE12-5994E3BA2607}" type="datetime1">
              <a:rPr lang="en-US" smtClean="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9720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E148AE7-992D-42A0-B2FE-E0623D1F6E5E}" type="datetime1">
              <a:rPr lang="en-US" smtClean="0"/>
              <a:t>4/3/2017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30052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E742E83-6EF6-476D-BBB4-6B554AAF0165}" type="datetime1">
              <a:rPr lang="en-US" smtClean="0"/>
              <a:t>4/3/2017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213931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F2B863A6-F392-4783-8373-A191B04C3CA2}" type="datetime1">
              <a:rPr lang="en-US" smtClean="0"/>
              <a:t>4/3/2017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724671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0D7A6B0-1D26-4F4C-9D26-60B1427C4D1E}" type="datetime1">
              <a:rPr lang="en-US" smtClean="0"/>
              <a:t>4/3/2017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61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4FD1AEF-0815-40CC-B417-F5078AE55C2B}" type="datetime1">
              <a:rPr lang="en-US" smtClean="0"/>
              <a:t>4/3/2017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‹N°›</a:t>
            </a:fld>
            <a:endParaRPr lang="en-US" dirty="0"/>
          </a:p>
        </p:txBody>
      </p:sp>
    </p:spTree>
    <p:extLst>
      <p:ext uri="{BB962C8B-B14F-4D97-AF65-F5344CB8AC3E}">
        <p14:creationId xmlns:p14="http://schemas.microsoft.com/office/powerpoint/2010/main" val="2552715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9E3E5F0-31ED-4FC0-A304-5087277C6567}" type="datetime1">
              <a:rPr lang="en-US" smtClean="0"/>
              <a:t>4/3/2017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894560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2086CDD-EDFF-45EA-A666-FB65B325DC54}" type="datetime1">
              <a:rPr lang="en-US" smtClean="0"/>
              <a:t>4/3/2017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475979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smtClean="0"/>
              <a:t>Débat d’orientations budgétaires</a:t>
            </a:r>
            <a:endParaRPr lang="fr-FR" dirty="0"/>
          </a:p>
        </p:txBody>
      </p:sp>
      <p:sp>
        <p:nvSpPr>
          <p:cNvPr id="3" name="Sous-titre 2"/>
          <p:cNvSpPr>
            <a:spLocks noGrp="1"/>
          </p:cNvSpPr>
          <p:nvPr>
            <p:ph type="subTitle" idx="1"/>
          </p:nvPr>
        </p:nvSpPr>
        <p:spPr/>
        <p:txBody>
          <a:bodyPr>
            <a:normAutofit fontScale="62500" lnSpcReduction="20000"/>
          </a:bodyPr>
          <a:lstStyle/>
          <a:p>
            <a:pPr algn="ctr"/>
            <a:r>
              <a:rPr lang="fr-FR" sz="6000" dirty="0" smtClean="0"/>
              <a:t>SIVU TS DE FERRIERES</a:t>
            </a:r>
          </a:p>
          <a:p>
            <a:r>
              <a:rPr lang="fr-FR" sz="6000" dirty="0" smtClean="0"/>
              <a:t>2017</a:t>
            </a:r>
          </a:p>
          <a:p>
            <a:endParaRPr lang="fr-FR" sz="6000" dirty="0"/>
          </a:p>
        </p:txBody>
      </p:sp>
      <p:pic>
        <p:nvPicPr>
          <p:cNvPr id="4" name="Image 3"/>
          <p:cNvPicPr>
            <a:picLocks noChangeAspect="1"/>
          </p:cNvPicPr>
          <p:nvPr/>
        </p:nvPicPr>
        <p:blipFill>
          <a:blip r:embed="rId3"/>
          <a:stretch>
            <a:fillRect/>
          </a:stretch>
        </p:blipFill>
        <p:spPr>
          <a:xfrm>
            <a:off x="320621" y="4763598"/>
            <a:ext cx="2432515" cy="1889924"/>
          </a:xfrm>
          <a:prstGeom prst="rect">
            <a:avLst/>
          </a:prstGeom>
        </p:spPr>
      </p:pic>
      <p:sp>
        <p:nvSpPr>
          <p:cNvPr id="5" name="ZoneTexte 4"/>
          <p:cNvSpPr txBox="1"/>
          <p:nvPr/>
        </p:nvSpPr>
        <p:spPr>
          <a:xfrm>
            <a:off x="9144000" y="5708560"/>
            <a:ext cx="2627290" cy="369332"/>
          </a:xfrm>
          <a:prstGeom prst="rect">
            <a:avLst/>
          </a:prstGeom>
          <a:noFill/>
        </p:spPr>
        <p:txBody>
          <a:bodyPr wrap="square" rtlCol="0">
            <a:spAutoFit/>
          </a:bodyPr>
          <a:lstStyle/>
          <a:p>
            <a:r>
              <a:rPr lang="fr-FR" dirty="0" smtClean="0"/>
              <a:t>Lundi 03 Avril 2017</a:t>
            </a:r>
            <a:endParaRPr lang="fr-FR" dirty="0"/>
          </a:p>
        </p:txBody>
      </p:sp>
      <p:sp>
        <p:nvSpPr>
          <p:cNvPr id="6" name="Espace réservé du numéro de diapositive 5"/>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2256547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097280" y="373487"/>
            <a:ext cx="10058400" cy="1107583"/>
          </a:xfrm>
        </p:spPr>
        <p:txBody>
          <a:bodyPr>
            <a:normAutofit fontScale="90000"/>
          </a:bodyPr>
          <a:lstStyle/>
          <a:p>
            <a:r>
              <a:rPr lang="fr-FR" sz="7200" b="1" u="sng" dirty="0" smtClean="0"/>
              <a:t/>
            </a:r>
            <a:br>
              <a:rPr lang="fr-FR" sz="7200" b="1" u="sng" dirty="0" smtClean="0"/>
            </a:br>
            <a:r>
              <a:rPr lang="fr-FR" sz="7200" b="1" u="sng" dirty="0"/>
              <a:t/>
            </a:r>
            <a:br>
              <a:rPr lang="fr-FR" sz="7200" b="1" u="sng" dirty="0"/>
            </a:br>
            <a:r>
              <a:rPr lang="fr-FR" sz="7200" b="1" u="sng" dirty="0" smtClean="0"/>
              <a:t/>
            </a:r>
            <a:br>
              <a:rPr lang="fr-FR" sz="7200" b="1" u="sng" dirty="0" smtClean="0"/>
            </a:br>
            <a:r>
              <a:rPr lang="fr-FR" sz="7200" dirty="0" smtClean="0"/>
              <a:t>Analyse synthétique :</a:t>
            </a:r>
            <a:endParaRPr lang="fr-FR" sz="7200" dirty="0"/>
          </a:p>
        </p:txBody>
      </p:sp>
      <p:sp>
        <p:nvSpPr>
          <p:cNvPr id="6" name="Espace réservé du contenu 5"/>
          <p:cNvSpPr>
            <a:spLocks noGrp="1"/>
          </p:cNvSpPr>
          <p:nvPr>
            <p:ph idx="1"/>
          </p:nvPr>
        </p:nvSpPr>
        <p:spPr>
          <a:xfrm>
            <a:off x="1097280" y="1845734"/>
            <a:ext cx="10058400" cy="4023360"/>
          </a:xfrm>
        </p:spPr>
        <p:txBody>
          <a:bodyPr>
            <a:normAutofit/>
          </a:bodyPr>
          <a:lstStyle/>
          <a:p>
            <a:pPr marL="0" indent="0" algn="just">
              <a:buNone/>
            </a:pPr>
            <a:r>
              <a:rPr lang="fr-FR" dirty="0" smtClean="0"/>
              <a:t>Lors </a:t>
            </a:r>
            <a:r>
              <a:rPr lang="fr-FR" dirty="0"/>
              <a:t>de l’année </a:t>
            </a:r>
            <a:r>
              <a:rPr lang="fr-FR" dirty="0" smtClean="0"/>
              <a:t>scolaire 2015-2016, trois </a:t>
            </a:r>
            <a:r>
              <a:rPr lang="fr-FR" dirty="0"/>
              <a:t>bus avec </a:t>
            </a:r>
            <a:r>
              <a:rPr lang="fr-FR" dirty="0" smtClean="0"/>
              <a:t>accompagnatrices (au lieu de quatre sur l’année scolaire 2014/2015) </a:t>
            </a:r>
            <a:r>
              <a:rPr lang="fr-FR" dirty="0"/>
              <a:t>circulaient pour assurer les dessertes des écoles maternelles et primaires du SIVU TS de Ferrières</a:t>
            </a:r>
            <a:r>
              <a:rPr lang="fr-FR" dirty="0" smtClean="0"/>
              <a:t>. Les trois </a:t>
            </a:r>
            <a:r>
              <a:rPr lang="fr-FR" dirty="0"/>
              <a:t>accompagnatrices </a:t>
            </a:r>
            <a:r>
              <a:rPr lang="fr-FR" dirty="0" smtClean="0"/>
              <a:t>font partie </a:t>
            </a:r>
            <a:r>
              <a:rPr lang="fr-FR" dirty="0"/>
              <a:t>du personnel </a:t>
            </a:r>
            <a:r>
              <a:rPr lang="fr-FR" dirty="0" smtClean="0"/>
              <a:t>SIVU. </a:t>
            </a:r>
          </a:p>
          <a:p>
            <a:pPr marL="0" indent="0" algn="just">
              <a:buNone/>
            </a:pPr>
            <a:r>
              <a:rPr lang="fr-FR" dirty="0" smtClean="0"/>
              <a:t>Depuis </a:t>
            </a:r>
            <a:r>
              <a:rPr lang="fr-FR" dirty="0"/>
              <a:t>la </a:t>
            </a:r>
            <a:r>
              <a:rPr lang="fr-FR" dirty="0" smtClean="0"/>
              <a:t>rentrée 2015, </a:t>
            </a:r>
            <a:r>
              <a:rPr lang="fr-FR" dirty="0"/>
              <a:t>il n’y </a:t>
            </a:r>
            <a:r>
              <a:rPr lang="fr-FR" dirty="0" smtClean="0"/>
              <a:t>a plus de </a:t>
            </a:r>
            <a:r>
              <a:rPr lang="fr-FR" dirty="0"/>
              <a:t>mise à disposition </a:t>
            </a:r>
            <a:r>
              <a:rPr lang="fr-FR" dirty="0" smtClean="0"/>
              <a:t>de </a:t>
            </a:r>
            <a:r>
              <a:rPr lang="fr-FR" dirty="0"/>
              <a:t>la mairie de Ferrières au SIVU </a:t>
            </a:r>
            <a:r>
              <a:rPr lang="fr-FR" dirty="0" smtClean="0"/>
              <a:t>TS sauf en cas de besoins occasionnels ou urgents. (4</a:t>
            </a:r>
            <a:r>
              <a:rPr lang="fr-FR" dirty="0" smtClean="0">
                <a:latin typeface="Calibri" panose="020F0502020204030204" pitchFamily="34" charset="0"/>
              </a:rPr>
              <a:t>→3 bus)</a:t>
            </a:r>
            <a:endParaRPr lang="fr-FR" dirty="0"/>
          </a:p>
          <a:p>
            <a:pPr marL="0" indent="0" algn="just">
              <a:buNone/>
            </a:pPr>
            <a:r>
              <a:rPr lang="fr-FR" dirty="0"/>
              <a:t>En revanche, les circuits ont été revus et rallongés engendrant des coûts supplémentaires via les heures complémentaires pour les accompagnatrices</a:t>
            </a:r>
            <a:r>
              <a:rPr lang="fr-FR" dirty="0" smtClean="0"/>
              <a:t>.</a:t>
            </a:r>
            <a:r>
              <a:rPr lang="fr-FR" dirty="0"/>
              <a:t> </a:t>
            </a:r>
            <a:r>
              <a:rPr lang="fr-FR" dirty="0" smtClean="0"/>
              <a:t>(</a:t>
            </a:r>
            <a:r>
              <a:rPr lang="fr-FR" dirty="0" err="1" smtClean="0"/>
              <a:t>cf</a:t>
            </a:r>
            <a:r>
              <a:rPr lang="fr-FR" dirty="0" smtClean="0"/>
              <a:t> tableau page 11) </a:t>
            </a:r>
          </a:p>
          <a:p>
            <a:pPr marL="0" indent="0" algn="just">
              <a:buNone/>
            </a:pPr>
            <a:r>
              <a:rPr lang="fr-FR" dirty="0" smtClean="0"/>
              <a:t>Ainsi, ce sont deux </a:t>
            </a:r>
            <a:r>
              <a:rPr lang="fr-FR" dirty="0"/>
              <a:t>bus sur </a:t>
            </a:r>
            <a:r>
              <a:rPr lang="fr-FR" dirty="0" smtClean="0"/>
              <a:t>trois qui ont effectué </a:t>
            </a:r>
            <a:r>
              <a:rPr lang="fr-FR" dirty="0"/>
              <a:t>une double rotation, les mercredis midi.</a:t>
            </a:r>
          </a:p>
          <a:p>
            <a:pPr>
              <a:buFont typeface="Wingdings" panose="05000000000000000000" pitchFamily="2" charset="2"/>
              <a:buChar char="v"/>
            </a:pPr>
            <a:endParaRPr lang="fr-FR" dirty="0"/>
          </a:p>
        </p:txBody>
      </p:sp>
      <p:sp>
        <p:nvSpPr>
          <p:cNvPr id="2" name="Espace réservé du numéro de diapositive 1"/>
          <p:cNvSpPr>
            <a:spLocks noGrp="1"/>
          </p:cNvSpPr>
          <p:nvPr>
            <p:ph type="sldNum" sz="quarter" idx="12"/>
          </p:nvPr>
        </p:nvSpPr>
        <p:spPr/>
        <p:txBody>
          <a:bodyPr/>
          <a:lstStyle/>
          <a:p>
            <a:fld id="{4FAB73BC-B049-4115-A692-8D63A059BFB8}" type="slidenum">
              <a:rPr lang="en-US" smtClean="0"/>
              <a:t>10</a:t>
            </a:fld>
            <a:endParaRPr lang="en-US" dirty="0"/>
          </a:p>
        </p:txBody>
      </p:sp>
    </p:spTree>
    <p:extLst>
      <p:ext uri="{BB962C8B-B14F-4D97-AF65-F5344CB8AC3E}">
        <p14:creationId xmlns:p14="http://schemas.microsoft.com/office/powerpoint/2010/main" val="1193985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98445" y="1"/>
            <a:ext cx="9789230" cy="1043188"/>
          </a:xfrm>
        </p:spPr>
        <p:txBody>
          <a:bodyPr>
            <a:normAutofit fontScale="90000"/>
          </a:bodyPr>
          <a:lstStyle/>
          <a:p>
            <a:r>
              <a:rPr lang="fr-FR" dirty="0" smtClean="0"/>
              <a:t>Les circuits scolaires</a:t>
            </a:r>
            <a:endParaRPr lang="fr-FR" dirty="0"/>
          </a:p>
        </p:txBody>
      </p:sp>
      <p:sp>
        <p:nvSpPr>
          <p:cNvPr id="3" name="Espace réservé du contenu 2"/>
          <p:cNvSpPr>
            <a:spLocks noGrp="1"/>
          </p:cNvSpPr>
          <p:nvPr>
            <p:ph type="subTitle" idx="1"/>
          </p:nvPr>
        </p:nvSpPr>
        <p:spPr>
          <a:xfrm>
            <a:off x="1216806" y="4379647"/>
            <a:ext cx="9910540" cy="1803512"/>
          </a:xfrm>
        </p:spPr>
        <p:txBody>
          <a:bodyPr>
            <a:normAutofit/>
          </a:bodyPr>
          <a:lstStyle/>
          <a:p>
            <a:r>
              <a:rPr lang="fr-FR" sz="1600" b="1" dirty="0" smtClean="0"/>
              <a:t>Il y a 5 circuits (2002, 2002p,2004, 2004p et 2012) avec trois accompagnatrices</a:t>
            </a:r>
          </a:p>
          <a:p>
            <a:pPr>
              <a:buFont typeface="Wingdings" panose="05000000000000000000" pitchFamily="2" charset="2"/>
              <a:buChar char="v"/>
            </a:pPr>
            <a:r>
              <a:rPr lang="fr-FR" sz="1600" dirty="0" smtClean="0"/>
              <a:t>Accompagnatrice 1 s’occupe du circuit 2002 et 2002p (mercredi midi)</a:t>
            </a:r>
          </a:p>
          <a:p>
            <a:pPr>
              <a:buFont typeface="Wingdings" panose="05000000000000000000" pitchFamily="2" charset="2"/>
              <a:buChar char="v"/>
            </a:pPr>
            <a:r>
              <a:rPr lang="fr-FR" sz="1600" dirty="0" smtClean="0"/>
              <a:t>Accompagnatrice 2 s’occupe du circuit 2004 et 2004p (mercredi midi)</a:t>
            </a:r>
          </a:p>
          <a:p>
            <a:pPr>
              <a:lnSpc>
                <a:spcPct val="120000"/>
              </a:lnSpc>
              <a:buFont typeface="Wingdings" panose="05000000000000000000" pitchFamily="2" charset="2"/>
              <a:buChar char="v"/>
            </a:pPr>
            <a:r>
              <a:rPr lang="fr-FR" sz="1600" dirty="0" smtClean="0"/>
              <a:t>Accompagnatrice 3 s’occupe du circuit 2012. </a:t>
            </a:r>
            <a:endParaRPr lang="fr-FR" dirty="0"/>
          </a:p>
        </p:txBody>
      </p:sp>
      <p:sp>
        <p:nvSpPr>
          <p:cNvPr id="5" name="Espace réservé du numéro de diapositive 4"/>
          <p:cNvSpPr>
            <a:spLocks noGrp="1"/>
          </p:cNvSpPr>
          <p:nvPr>
            <p:ph type="sldNum" sz="quarter" idx="12"/>
          </p:nvPr>
        </p:nvSpPr>
        <p:spPr/>
        <p:txBody>
          <a:bodyPr/>
          <a:lstStyle/>
          <a:p>
            <a:fld id="{4FAB73BC-B049-4115-A692-8D63A059BFB8}" type="slidenum">
              <a:rPr lang="en-US" smtClean="0"/>
              <a:t>11</a:t>
            </a:fld>
            <a:endParaRPr lang="en-US" dirty="0"/>
          </a:p>
        </p:txBody>
      </p:sp>
      <p:pic>
        <p:nvPicPr>
          <p:cNvPr id="6" name="Image 5"/>
          <p:cNvPicPr>
            <a:picLocks noChangeAspect="1"/>
          </p:cNvPicPr>
          <p:nvPr/>
        </p:nvPicPr>
        <p:blipFill>
          <a:blip r:embed="rId2"/>
          <a:stretch>
            <a:fillRect/>
          </a:stretch>
        </p:blipFill>
        <p:spPr>
          <a:xfrm>
            <a:off x="842142" y="1043099"/>
            <a:ext cx="10285204" cy="3198235"/>
          </a:xfrm>
          <a:prstGeom prst="rect">
            <a:avLst/>
          </a:prstGeom>
        </p:spPr>
      </p:pic>
    </p:spTree>
    <p:extLst>
      <p:ext uri="{BB962C8B-B14F-4D97-AF65-F5344CB8AC3E}">
        <p14:creationId xmlns:p14="http://schemas.microsoft.com/office/powerpoint/2010/main" val="3391113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097280" y="373487"/>
            <a:ext cx="10058400" cy="1107583"/>
          </a:xfrm>
        </p:spPr>
        <p:txBody>
          <a:bodyPr>
            <a:normAutofit/>
          </a:bodyPr>
          <a:lstStyle/>
          <a:p>
            <a:r>
              <a:rPr lang="fr-FR" sz="7200" dirty="0"/>
              <a:t>S</a:t>
            </a:r>
            <a:r>
              <a:rPr lang="fr-FR" sz="7200" dirty="0" smtClean="0"/>
              <a:t>anctions</a:t>
            </a:r>
            <a:endParaRPr lang="fr-FR" sz="7200" dirty="0"/>
          </a:p>
        </p:txBody>
      </p:sp>
      <p:sp>
        <p:nvSpPr>
          <p:cNvPr id="6" name="Espace réservé du contenu 5"/>
          <p:cNvSpPr>
            <a:spLocks noGrp="1"/>
          </p:cNvSpPr>
          <p:nvPr>
            <p:ph idx="1"/>
          </p:nvPr>
        </p:nvSpPr>
        <p:spPr/>
        <p:txBody>
          <a:bodyPr>
            <a:normAutofit/>
          </a:bodyPr>
          <a:lstStyle/>
          <a:p>
            <a:pPr>
              <a:buFont typeface="Wingdings" panose="05000000000000000000" pitchFamily="2" charset="2"/>
              <a:buChar char="v"/>
            </a:pPr>
            <a:r>
              <a:rPr lang="fr-FR" dirty="0" smtClean="0"/>
              <a:t> 25 sanctions prises sur l’année 2015/2016  dont une exclusion définitive pour un élève domicilié au Bignon-Mirabeau.</a:t>
            </a:r>
          </a:p>
          <a:p>
            <a:pPr>
              <a:buFont typeface="Wingdings" panose="05000000000000000000" pitchFamily="2" charset="2"/>
              <a:buChar char="v"/>
            </a:pPr>
            <a:endParaRPr lang="fr-FR" dirty="0"/>
          </a:p>
        </p:txBody>
      </p:sp>
      <p:pic>
        <p:nvPicPr>
          <p:cNvPr id="7" name="Image 6"/>
          <p:cNvPicPr>
            <a:picLocks noChangeAspect="1"/>
          </p:cNvPicPr>
          <p:nvPr/>
        </p:nvPicPr>
        <p:blipFill>
          <a:blip r:embed="rId2"/>
          <a:stretch>
            <a:fillRect/>
          </a:stretch>
        </p:blipFill>
        <p:spPr>
          <a:xfrm>
            <a:off x="1028838" y="3829219"/>
            <a:ext cx="10176333" cy="2507188"/>
          </a:xfrm>
          <a:prstGeom prst="rect">
            <a:avLst/>
          </a:prstGeom>
        </p:spPr>
      </p:pic>
      <p:pic>
        <p:nvPicPr>
          <p:cNvPr id="9" name="Image 8"/>
          <p:cNvPicPr>
            <a:picLocks noChangeAspect="1"/>
          </p:cNvPicPr>
          <p:nvPr/>
        </p:nvPicPr>
        <p:blipFill>
          <a:blip r:embed="rId3"/>
          <a:stretch>
            <a:fillRect/>
          </a:stretch>
        </p:blipFill>
        <p:spPr>
          <a:xfrm>
            <a:off x="1097280" y="2483930"/>
            <a:ext cx="10058400" cy="1345289"/>
          </a:xfrm>
          <a:prstGeom prst="rect">
            <a:avLst/>
          </a:prstGeom>
        </p:spPr>
      </p:pic>
      <p:sp>
        <p:nvSpPr>
          <p:cNvPr id="2" name="Espace réservé du numéro de diapositive 1"/>
          <p:cNvSpPr>
            <a:spLocks noGrp="1"/>
          </p:cNvSpPr>
          <p:nvPr>
            <p:ph type="sldNum" sz="quarter" idx="12"/>
          </p:nvPr>
        </p:nvSpPr>
        <p:spPr/>
        <p:txBody>
          <a:bodyPr/>
          <a:lstStyle/>
          <a:p>
            <a:fld id="{4FAB73BC-B049-4115-A692-8D63A059BFB8}" type="slidenum">
              <a:rPr lang="en-US" smtClean="0"/>
              <a:t>12</a:t>
            </a:fld>
            <a:endParaRPr lang="en-US" dirty="0"/>
          </a:p>
        </p:txBody>
      </p:sp>
    </p:spTree>
    <p:extLst>
      <p:ext uri="{BB962C8B-B14F-4D97-AF65-F5344CB8AC3E}">
        <p14:creationId xmlns:p14="http://schemas.microsoft.com/office/powerpoint/2010/main" val="430114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Prévisions budgétaires 2017</a:t>
            </a:r>
            <a:endParaRPr lang="fr-FR" dirty="0"/>
          </a:p>
        </p:txBody>
      </p:sp>
      <p:sp>
        <p:nvSpPr>
          <p:cNvPr id="3" name="Espace réservé du numéro de diapositive 2"/>
          <p:cNvSpPr>
            <a:spLocks noGrp="1"/>
          </p:cNvSpPr>
          <p:nvPr>
            <p:ph type="sldNum" sz="quarter" idx="12"/>
          </p:nvPr>
        </p:nvSpPr>
        <p:spPr/>
        <p:txBody>
          <a:bodyPr/>
          <a:lstStyle/>
          <a:p>
            <a:fld id="{4FAB73BC-B049-4115-A692-8D63A059BFB8}" type="slidenum">
              <a:rPr lang="en-US" smtClean="0"/>
              <a:t>13</a:t>
            </a:fld>
            <a:endParaRPr lang="en-US" dirty="0"/>
          </a:p>
        </p:txBody>
      </p:sp>
    </p:spTree>
    <p:extLst>
      <p:ext uri="{BB962C8B-B14F-4D97-AF65-F5344CB8AC3E}">
        <p14:creationId xmlns:p14="http://schemas.microsoft.com/office/powerpoint/2010/main" val="2306653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4FAB73BC-B049-4115-A692-8D63A059BFB8}" type="slidenum">
              <a:rPr lang="en-US" smtClean="0"/>
              <a:t>14</a:t>
            </a:fld>
            <a:endParaRPr lang="en-US" dirty="0"/>
          </a:p>
        </p:txBody>
      </p:sp>
      <p:pic>
        <p:nvPicPr>
          <p:cNvPr id="3" name="Image 2"/>
          <p:cNvPicPr>
            <a:picLocks noChangeAspect="1"/>
          </p:cNvPicPr>
          <p:nvPr/>
        </p:nvPicPr>
        <p:blipFill>
          <a:blip r:embed="rId2"/>
          <a:stretch>
            <a:fillRect/>
          </a:stretch>
        </p:blipFill>
        <p:spPr>
          <a:xfrm>
            <a:off x="2949263" y="231820"/>
            <a:ext cx="6951196" cy="6452316"/>
          </a:xfrm>
          <a:prstGeom prst="rect">
            <a:avLst/>
          </a:prstGeom>
        </p:spPr>
      </p:pic>
    </p:spTree>
    <p:extLst>
      <p:ext uri="{BB962C8B-B14F-4D97-AF65-F5344CB8AC3E}">
        <p14:creationId xmlns:p14="http://schemas.microsoft.com/office/powerpoint/2010/main" val="1931929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8809149" y="4761411"/>
            <a:ext cx="3382851" cy="1661993"/>
          </a:xfrm>
          <a:prstGeom prst="rect">
            <a:avLst/>
          </a:prstGeom>
          <a:noFill/>
        </p:spPr>
        <p:txBody>
          <a:bodyPr wrap="square" rtlCol="0">
            <a:spAutoFit/>
          </a:bodyPr>
          <a:lstStyle/>
          <a:p>
            <a:r>
              <a:rPr lang="fr-FR" dirty="0" smtClean="0">
                <a:solidFill>
                  <a:srgbClr val="FF0000"/>
                </a:solidFill>
              </a:rPr>
              <a:t>*</a:t>
            </a:r>
            <a:r>
              <a:rPr lang="fr-FR" sz="1200" dirty="0" smtClean="0">
                <a:solidFill>
                  <a:srgbClr val="FF0000"/>
                </a:solidFill>
              </a:rPr>
              <a:t>Montant réclamé directement aux familles (cf. délibération n° 2016/04/05)</a:t>
            </a:r>
          </a:p>
          <a:p>
            <a:r>
              <a:rPr lang="fr-FR" sz="1200" dirty="0" smtClean="0">
                <a:solidFill>
                  <a:srgbClr val="FF0000"/>
                </a:solidFill>
              </a:rPr>
              <a:t> </a:t>
            </a:r>
            <a:r>
              <a:rPr lang="fr-FR" sz="1200" dirty="0" smtClean="0"/>
              <a:t>(2 enfants : 722 € pour la famille LAURENT et 1 enfant : 361 € pour la famille LEPRINCE) avec mise en place de délais de paiements pour faciliter le remboursement</a:t>
            </a:r>
            <a:r>
              <a:rPr lang="fr-FR" sz="1200" dirty="0" smtClean="0"/>
              <a:t>.</a:t>
            </a:r>
          </a:p>
          <a:p>
            <a:r>
              <a:rPr lang="fr-FR" sz="1200" dirty="0" smtClean="0"/>
              <a:t>2016-2017 : 465 </a:t>
            </a:r>
            <a:r>
              <a:rPr lang="fr-FR" sz="1200" dirty="0" smtClean="0">
                <a:latin typeface="Calibri" panose="020F0502020204030204" pitchFamily="34" charset="0"/>
              </a:rPr>
              <a:t>€ Famille Leprince ; 930 € Famille  Laurent</a:t>
            </a:r>
            <a:endParaRPr lang="fr-FR" sz="1200" dirty="0"/>
          </a:p>
        </p:txBody>
      </p:sp>
      <p:sp>
        <p:nvSpPr>
          <p:cNvPr id="2" name="Espace réservé du numéro de diapositive 1"/>
          <p:cNvSpPr>
            <a:spLocks noGrp="1"/>
          </p:cNvSpPr>
          <p:nvPr>
            <p:ph type="sldNum" sz="quarter" idx="12"/>
          </p:nvPr>
        </p:nvSpPr>
        <p:spPr/>
        <p:txBody>
          <a:bodyPr/>
          <a:lstStyle/>
          <a:p>
            <a:fld id="{4FAB73BC-B049-4115-A692-8D63A059BFB8}" type="slidenum">
              <a:rPr lang="en-US" smtClean="0"/>
              <a:t>15</a:t>
            </a:fld>
            <a:endParaRPr lang="en-US" dirty="0"/>
          </a:p>
        </p:txBody>
      </p:sp>
      <p:pic>
        <p:nvPicPr>
          <p:cNvPr id="5" name="Image 4"/>
          <p:cNvPicPr>
            <a:picLocks noChangeAspect="1"/>
          </p:cNvPicPr>
          <p:nvPr/>
        </p:nvPicPr>
        <p:blipFill>
          <a:blip r:embed="rId2"/>
          <a:stretch>
            <a:fillRect/>
          </a:stretch>
        </p:blipFill>
        <p:spPr>
          <a:xfrm>
            <a:off x="3284113" y="128789"/>
            <a:ext cx="5525036" cy="4008656"/>
          </a:xfrm>
          <a:prstGeom prst="rect">
            <a:avLst/>
          </a:prstGeom>
        </p:spPr>
      </p:pic>
      <p:pic>
        <p:nvPicPr>
          <p:cNvPr id="4" name="Image 3"/>
          <p:cNvPicPr>
            <a:picLocks noChangeAspect="1"/>
          </p:cNvPicPr>
          <p:nvPr/>
        </p:nvPicPr>
        <p:blipFill>
          <a:blip r:embed="rId3"/>
          <a:stretch>
            <a:fillRect/>
          </a:stretch>
        </p:blipFill>
        <p:spPr>
          <a:xfrm>
            <a:off x="393473" y="4137445"/>
            <a:ext cx="8415676" cy="2577222"/>
          </a:xfrm>
          <a:prstGeom prst="rect">
            <a:avLst/>
          </a:prstGeom>
        </p:spPr>
      </p:pic>
    </p:spTree>
    <p:extLst>
      <p:ext uri="{BB962C8B-B14F-4D97-AF65-F5344CB8AC3E}">
        <p14:creationId xmlns:p14="http://schemas.microsoft.com/office/powerpoint/2010/main" val="80777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orientations 2017</a:t>
            </a:r>
            <a:endParaRPr lang="fr-FR" dirty="0"/>
          </a:p>
        </p:txBody>
      </p:sp>
      <p:sp>
        <p:nvSpPr>
          <p:cNvPr id="3" name="Espace réservé du numéro de diapositive 2"/>
          <p:cNvSpPr>
            <a:spLocks noGrp="1"/>
          </p:cNvSpPr>
          <p:nvPr>
            <p:ph type="sldNum" sz="quarter" idx="12"/>
          </p:nvPr>
        </p:nvSpPr>
        <p:spPr/>
        <p:txBody>
          <a:bodyPr/>
          <a:lstStyle/>
          <a:p>
            <a:fld id="{4FAB73BC-B049-4115-A692-8D63A059BFB8}" type="slidenum">
              <a:rPr lang="en-US" smtClean="0"/>
              <a:t>16</a:t>
            </a:fld>
            <a:endParaRPr lang="en-US" dirty="0"/>
          </a:p>
        </p:txBody>
      </p:sp>
    </p:spTree>
    <p:extLst>
      <p:ext uri="{BB962C8B-B14F-4D97-AF65-F5344CB8AC3E}">
        <p14:creationId xmlns:p14="http://schemas.microsoft.com/office/powerpoint/2010/main" val="2810215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910107" y="1137926"/>
            <a:ext cx="10302376" cy="4022725"/>
          </a:xfrm>
        </p:spPr>
        <p:txBody>
          <a:bodyPr>
            <a:normAutofit/>
          </a:bodyPr>
          <a:lstStyle/>
          <a:p>
            <a:pPr algn="just">
              <a:buFont typeface="Wingdings" panose="05000000000000000000" pitchFamily="2" charset="2"/>
              <a:buChar char="§"/>
            </a:pPr>
            <a:r>
              <a:rPr lang="fr-FR" dirty="0" smtClean="0"/>
              <a:t>Concernant l’utilisation </a:t>
            </a:r>
            <a:r>
              <a:rPr lang="fr-FR" dirty="0"/>
              <a:t>du bus par </a:t>
            </a:r>
            <a:r>
              <a:rPr lang="fr-FR" dirty="0" smtClean="0"/>
              <a:t>les enfants de </a:t>
            </a:r>
            <a:r>
              <a:rPr lang="fr-FR" dirty="0" err="1" smtClean="0"/>
              <a:t>Rozoy</a:t>
            </a:r>
            <a:r>
              <a:rPr lang="fr-FR" dirty="0" smtClean="0"/>
              <a:t> pour l’année 2016/2017 et </a:t>
            </a:r>
            <a:r>
              <a:rPr lang="fr-FR" dirty="0"/>
              <a:t>la mise en place d’une accompagnatrice : la situation est similaire à l’année dernière </a:t>
            </a:r>
            <a:r>
              <a:rPr lang="fr-FR" dirty="0" smtClean="0"/>
              <a:t>mais les familles, avisées, se sont, cette fois, engagées à rembourser le SIVU TS des frais engendrés et des modalités de paiement ont été mises en place pour faciliter le remboursement.</a:t>
            </a:r>
          </a:p>
          <a:p>
            <a:pPr algn="just">
              <a:buFont typeface="Wingdings" panose="05000000000000000000" pitchFamily="2" charset="2"/>
              <a:buChar char="§"/>
            </a:pPr>
            <a:r>
              <a:rPr lang="fr-FR" dirty="0" smtClean="0"/>
              <a:t>La </a:t>
            </a:r>
            <a:r>
              <a:rPr lang="fr-FR" dirty="0"/>
              <a:t>loi </a:t>
            </a:r>
            <a:r>
              <a:rPr lang="fr-FR" dirty="0" err="1"/>
              <a:t>NOTRe</a:t>
            </a:r>
            <a:r>
              <a:rPr lang="fr-FR" dirty="0"/>
              <a:t> et le transport </a:t>
            </a:r>
            <a:r>
              <a:rPr lang="fr-FR" dirty="0" smtClean="0"/>
              <a:t>scolaire : </a:t>
            </a:r>
            <a:r>
              <a:rPr lang="fr-FR" dirty="0"/>
              <a:t>R</a:t>
            </a:r>
            <a:r>
              <a:rPr lang="fr-FR" dirty="0" smtClean="0"/>
              <a:t>éunion le 1</a:t>
            </a:r>
            <a:r>
              <a:rPr lang="fr-FR" baseline="30000" dirty="0" smtClean="0"/>
              <a:t>er</a:t>
            </a:r>
            <a:r>
              <a:rPr lang="fr-FR" dirty="0" smtClean="0"/>
              <a:t> mars. A la rentrée scolaire 2017 (01/09/2017), la Région sera la collectivité compétente pour l’organisation des transports scolaires en lieu et place des Conseils Départementaux. Instauration de la gratuité des transports pour les familles + paiement de frais de dossiers (25 </a:t>
            </a:r>
            <a:r>
              <a:rPr lang="fr-FR" dirty="0" smtClean="0">
                <a:latin typeface="Calibri" panose="020F0502020204030204" pitchFamily="34" charset="0"/>
              </a:rPr>
              <a:t>€/</a:t>
            </a:r>
            <a:r>
              <a:rPr lang="fr-FR" dirty="0" smtClean="0"/>
              <a:t>enfant dans la limite de 50 </a:t>
            </a:r>
            <a:r>
              <a:rPr lang="fr-FR" dirty="0" smtClean="0">
                <a:latin typeface="Calibri" panose="020F0502020204030204" pitchFamily="34" charset="0"/>
              </a:rPr>
              <a:t>€</a:t>
            </a:r>
            <a:r>
              <a:rPr lang="fr-FR" dirty="0" smtClean="0"/>
              <a:t>). Rien ne sera modifié dans le fonctionnement.</a:t>
            </a:r>
          </a:p>
          <a:p>
            <a:pPr>
              <a:buFont typeface="Wingdings" panose="05000000000000000000" pitchFamily="2" charset="2"/>
              <a:buChar char="§"/>
            </a:pPr>
            <a:r>
              <a:rPr lang="fr-FR" dirty="0" smtClean="0"/>
              <a:t>Délégation de la gestion à la Mairie de Ferrières ?</a:t>
            </a:r>
          </a:p>
          <a:p>
            <a:endParaRPr lang="fr-FR" dirty="0"/>
          </a:p>
        </p:txBody>
      </p:sp>
      <p:sp>
        <p:nvSpPr>
          <p:cNvPr id="2" name="Espace réservé du numéro de diapositive 1"/>
          <p:cNvSpPr>
            <a:spLocks noGrp="1"/>
          </p:cNvSpPr>
          <p:nvPr>
            <p:ph type="sldNum" sz="quarter" idx="12"/>
          </p:nvPr>
        </p:nvSpPr>
        <p:spPr/>
        <p:txBody>
          <a:bodyPr/>
          <a:lstStyle/>
          <a:p>
            <a:fld id="{4FAB73BC-B049-4115-A692-8D63A059BFB8}" type="slidenum">
              <a:rPr lang="en-US" smtClean="0"/>
              <a:t>17</a:t>
            </a:fld>
            <a:endParaRPr lang="en-US" dirty="0"/>
          </a:p>
        </p:txBody>
      </p:sp>
    </p:spTree>
    <p:extLst>
      <p:ext uri="{BB962C8B-B14F-4D97-AF65-F5344CB8AC3E}">
        <p14:creationId xmlns:p14="http://schemas.microsoft.com/office/powerpoint/2010/main" val="3940550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PREAMBULE</a:t>
            </a:r>
            <a:endParaRPr lang="fr-FR" dirty="0"/>
          </a:p>
        </p:txBody>
      </p:sp>
      <p:sp>
        <p:nvSpPr>
          <p:cNvPr id="3" name="Espace réservé du contenu 2"/>
          <p:cNvSpPr>
            <a:spLocks noGrp="1"/>
          </p:cNvSpPr>
          <p:nvPr>
            <p:ph idx="1"/>
          </p:nvPr>
        </p:nvSpPr>
        <p:spPr>
          <a:xfrm>
            <a:off x="1097280" y="1845734"/>
            <a:ext cx="10223250" cy="4336125"/>
          </a:xfrm>
        </p:spPr>
        <p:txBody>
          <a:bodyPr>
            <a:normAutofit/>
          </a:bodyPr>
          <a:lstStyle/>
          <a:p>
            <a:pPr algn="just"/>
            <a:r>
              <a:rPr lang="fr-FR" dirty="0" smtClean="0"/>
              <a:t>Le DOB </a:t>
            </a:r>
            <a:r>
              <a:rPr lang="fr-FR" dirty="0"/>
              <a:t>est un rapport sur les orientations budgétaires, les engagements pluriannuels envisagés, ainsi que sur la structure et la gestion de la dette. L'information est même renforcée dans les communes et EPCI de plus de 10 000 habitants puisque le débat d'orientations budgétaires (DOB) doit, en outre, comporter une présentation de la structure et de l'évolution des dépenses (analyse prospective) </a:t>
            </a:r>
            <a:r>
              <a:rPr lang="fr-FR" dirty="0" smtClean="0"/>
              <a:t>ainsi </a:t>
            </a:r>
            <a:r>
              <a:rPr lang="fr-FR" dirty="0"/>
              <a:t>que préciser notamment l'évolution prévisionnelle et l'exécution des dépenses de personnel et des effectifs, des rémunérations, des avantages en nature et du temps de travail. Le DOB n'est pas qu'un document interne : il doit être transmis au préfet de département et aux maires des communes membres mais aussi faire l'objet d'une publication. Il est à noter que désormais, le débat ne devra pas seulement avoir lieu</a:t>
            </a:r>
            <a:r>
              <a:rPr lang="fr-FR" dirty="0" smtClean="0"/>
              <a:t>, une </a:t>
            </a:r>
            <a:r>
              <a:rPr lang="fr-FR" dirty="0"/>
              <a:t>délibération </a:t>
            </a:r>
            <a:r>
              <a:rPr lang="fr-FR" dirty="0" smtClean="0"/>
              <a:t>spécifique</a:t>
            </a:r>
            <a:r>
              <a:rPr lang="fr-FR" dirty="0"/>
              <a:t> </a:t>
            </a:r>
            <a:r>
              <a:rPr lang="fr-FR" dirty="0" smtClean="0"/>
              <a:t>actera ce débat.</a:t>
            </a:r>
            <a:endParaRPr lang="fr-FR" dirty="0"/>
          </a:p>
          <a:p>
            <a:pPr algn="just"/>
            <a:r>
              <a:rPr lang="fr-FR" dirty="0"/>
              <a:t>Ce </a:t>
            </a:r>
            <a:r>
              <a:rPr lang="fr-FR" dirty="0" smtClean="0"/>
              <a:t>dernier </a:t>
            </a:r>
            <a:r>
              <a:rPr lang="fr-FR" dirty="0"/>
              <a:t>doit en effet permettre au conseil syndical de discuter des orientations budgétaires qui préfigurent les priorités qui seront affichées dans le budget primitif . Mais ce doit être aussi l’occasion d’informer les conseillers syndicaux sur l’évolution financière et territoriale du </a:t>
            </a:r>
            <a:r>
              <a:rPr lang="fr-FR" dirty="0" smtClean="0"/>
              <a:t>Syndicat.</a:t>
            </a:r>
            <a:endParaRPr lang="fr-FR" dirty="0"/>
          </a:p>
        </p:txBody>
      </p:sp>
      <p:sp>
        <p:nvSpPr>
          <p:cNvPr id="4" name="Espace réservé du numéro de diapositive 3"/>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1466767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fr-FR" dirty="0"/>
          </a:p>
        </p:txBody>
      </p:sp>
      <p:sp>
        <p:nvSpPr>
          <p:cNvPr id="3" name="Espace réservé du contenu 2"/>
          <p:cNvSpPr>
            <a:spLocks noGrp="1"/>
          </p:cNvSpPr>
          <p:nvPr>
            <p:ph idx="1"/>
          </p:nvPr>
        </p:nvSpPr>
        <p:spPr>
          <a:xfrm>
            <a:off x="1097280" y="1845734"/>
            <a:ext cx="10058400" cy="4477794"/>
          </a:xfrm>
        </p:spPr>
        <p:txBody>
          <a:bodyPr>
            <a:normAutofit fontScale="70000" lnSpcReduction="20000"/>
          </a:bodyPr>
          <a:lstStyle/>
          <a:p>
            <a:pPr marL="0" indent="0" algn="just">
              <a:buNone/>
            </a:pPr>
            <a:r>
              <a:rPr lang="fr-FR" dirty="0" smtClean="0">
                <a:solidFill>
                  <a:schemeClr val="accent1">
                    <a:lumMod val="75000"/>
                  </a:schemeClr>
                </a:solidFill>
              </a:rPr>
              <a:t>i.	Situation </a:t>
            </a:r>
            <a:r>
              <a:rPr lang="fr-FR" dirty="0">
                <a:solidFill>
                  <a:schemeClr val="accent1">
                    <a:lumMod val="75000"/>
                  </a:schemeClr>
                </a:solidFill>
              </a:rPr>
              <a:t>Financière du SIVU TS </a:t>
            </a:r>
            <a:r>
              <a:rPr lang="fr-FR" dirty="0" smtClean="0">
                <a:solidFill>
                  <a:schemeClr val="accent1">
                    <a:lumMod val="75000"/>
                  </a:schemeClr>
                </a:solidFill>
              </a:rPr>
              <a:t>2016</a:t>
            </a:r>
            <a:endParaRPr lang="fr-FR" dirty="0">
              <a:solidFill>
                <a:schemeClr val="accent1">
                  <a:lumMod val="75000"/>
                </a:schemeClr>
              </a:solidFill>
            </a:endParaRPr>
          </a:p>
          <a:p>
            <a:pPr marL="0" indent="0" algn="just">
              <a:buNone/>
            </a:pPr>
            <a:r>
              <a:rPr lang="fr-FR" dirty="0"/>
              <a:t>	-Compte administratif </a:t>
            </a:r>
            <a:r>
              <a:rPr lang="fr-FR" dirty="0" smtClean="0"/>
              <a:t>2016</a:t>
            </a:r>
            <a:endParaRPr lang="fr-FR" dirty="0"/>
          </a:p>
          <a:p>
            <a:pPr marL="0" indent="0" algn="just">
              <a:buNone/>
            </a:pPr>
            <a:r>
              <a:rPr lang="fr-FR" dirty="0">
                <a:solidFill>
                  <a:schemeClr val="accent1">
                    <a:lumMod val="75000"/>
                  </a:schemeClr>
                </a:solidFill>
              </a:rPr>
              <a:t>II.	Présentation générale du budget SIVU TS </a:t>
            </a:r>
            <a:r>
              <a:rPr lang="fr-FR" dirty="0" smtClean="0">
                <a:solidFill>
                  <a:schemeClr val="accent1">
                    <a:lumMod val="75000"/>
                  </a:schemeClr>
                </a:solidFill>
              </a:rPr>
              <a:t>2016</a:t>
            </a:r>
            <a:endParaRPr lang="fr-FR" dirty="0">
              <a:solidFill>
                <a:schemeClr val="accent1">
                  <a:lumMod val="75000"/>
                </a:schemeClr>
              </a:solidFill>
            </a:endParaRPr>
          </a:p>
          <a:p>
            <a:pPr marL="0" indent="0" algn="just">
              <a:buNone/>
            </a:pPr>
            <a:r>
              <a:rPr lang="fr-FR" dirty="0"/>
              <a:t>	-Section de fonctionnement</a:t>
            </a:r>
          </a:p>
          <a:p>
            <a:pPr marL="0" indent="0" algn="just">
              <a:buNone/>
            </a:pPr>
            <a:r>
              <a:rPr lang="fr-FR" dirty="0"/>
              <a:t>	-Section d’investissement</a:t>
            </a:r>
          </a:p>
          <a:p>
            <a:pPr marL="400050" indent="-400050" algn="just">
              <a:buAutoNum type="romanUcPeriod" startAt="3"/>
            </a:pPr>
            <a:r>
              <a:rPr lang="fr-FR" dirty="0" smtClean="0">
                <a:solidFill>
                  <a:schemeClr val="accent1">
                    <a:lumMod val="75000"/>
                  </a:schemeClr>
                </a:solidFill>
              </a:rPr>
              <a:t>             Bilan sur l’ organisation des circuits pendant l’année scolaire 2015-2016</a:t>
            </a:r>
            <a:endParaRPr lang="fr-FR" dirty="0">
              <a:solidFill>
                <a:schemeClr val="accent1">
                  <a:lumMod val="75000"/>
                </a:schemeClr>
              </a:solidFill>
            </a:endParaRPr>
          </a:p>
          <a:p>
            <a:pPr marL="0" indent="0" algn="just">
              <a:buNone/>
            </a:pPr>
            <a:r>
              <a:rPr lang="fr-FR" dirty="0">
                <a:solidFill>
                  <a:schemeClr val="accent1">
                    <a:lumMod val="75000"/>
                  </a:schemeClr>
                </a:solidFill>
              </a:rPr>
              <a:t>	</a:t>
            </a:r>
            <a:r>
              <a:rPr lang="fr-FR" dirty="0" smtClean="0">
                <a:solidFill>
                  <a:schemeClr val="accent1">
                    <a:lumMod val="75000"/>
                  </a:schemeClr>
                </a:solidFill>
              </a:rPr>
              <a:t>-</a:t>
            </a:r>
            <a:r>
              <a:rPr lang="fr-FR" dirty="0">
                <a:solidFill>
                  <a:schemeClr val="tx1"/>
                </a:solidFill>
              </a:rPr>
              <a:t>O</a:t>
            </a:r>
            <a:r>
              <a:rPr lang="fr-FR" dirty="0" smtClean="0">
                <a:solidFill>
                  <a:schemeClr val="tx1"/>
                </a:solidFill>
              </a:rPr>
              <a:t>rganisation des circuits et heures complémentaires payées aux accompagnatrices</a:t>
            </a:r>
            <a:endParaRPr lang="fr-FR" dirty="0">
              <a:solidFill>
                <a:schemeClr val="tx1"/>
              </a:solidFill>
            </a:endParaRPr>
          </a:p>
          <a:p>
            <a:pPr marL="0" indent="0" algn="just">
              <a:buNone/>
            </a:pPr>
            <a:r>
              <a:rPr lang="fr-FR" dirty="0">
                <a:solidFill>
                  <a:schemeClr val="tx1"/>
                </a:solidFill>
              </a:rPr>
              <a:t>	-Les heures de surveillance au Collège </a:t>
            </a:r>
            <a:endParaRPr lang="fr-FR" dirty="0" smtClean="0">
              <a:solidFill>
                <a:schemeClr val="tx1"/>
              </a:solidFill>
            </a:endParaRPr>
          </a:p>
          <a:p>
            <a:pPr marL="0" indent="0" algn="just">
              <a:buNone/>
            </a:pPr>
            <a:r>
              <a:rPr lang="fr-FR" dirty="0">
                <a:solidFill>
                  <a:schemeClr val="tx1"/>
                </a:solidFill>
              </a:rPr>
              <a:t>	</a:t>
            </a:r>
            <a:r>
              <a:rPr lang="fr-FR" dirty="0" smtClean="0">
                <a:solidFill>
                  <a:schemeClr val="tx1"/>
                </a:solidFill>
              </a:rPr>
              <a:t>-Suite de l’affaire </a:t>
            </a:r>
            <a:r>
              <a:rPr lang="fr-FR" dirty="0">
                <a:solidFill>
                  <a:schemeClr val="tx1"/>
                </a:solidFill>
              </a:rPr>
              <a:t>des enfants de la Commune de </a:t>
            </a:r>
            <a:r>
              <a:rPr lang="fr-FR" dirty="0" err="1">
                <a:solidFill>
                  <a:schemeClr val="tx1"/>
                </a:solidFill>
              </a:rPr>
              <a:t>Rozoy</a:t>
            </a:r>
            <a:r>
              <a:rPr lang="fr-FR" dirty="0">
                <a:solidFill>
                  <a:schemeClr val="tx1"/>
                </a:solidFill>
              </a:rPr>
              <a:t> qui empruntent le bus au </a:t>
            </a:r>
            <a:r>
              <a:rPr lang="fr-FR" dirty="0" smtClean="0">
                <a:solidFill>
                  <a:schemeClr val="tx1"/>
                </a:solidFill>
              </a:rPr>
              <a:t>Bignon-Mirabeau </a:t>
            </a:r>
            <a:r>
              <a:rPr lang="fr-FR" dirty="0">
                <a:solidFill>
                  <a:schemeClr val="tx1"/>
                </a:solidFill>
              </a:rPr>
              <a:t>pour </a:t>
            </a:r>
            <a:r>
              <a:rPr lang="fr-FR" dirty="0" smtClean="0">
                <a:solidFill>
                  <a:schemeClr val="tx1"/>
                </a:solidFill>
              </a:rPr>
              <a:t>se </a:t>
            </a:r>
            <a:r>
              <a:rPr lang="fr-FR" dirty="0">
                <a:solidFill>
                  <a:schemeClr val="tx1"/>
                </a:solidFill>
              </a:rPr>
              <a:t>rendre à l’école </a:t>
            </a:r>
            <a:r>
              <a:rPr lang="fr-FR" dirty="0" smtClean="0">
                <a:solidFill>
                  <a:schemeClr val="tx1"/>
                </a:solidFill>
              </a:rPr>
              <a:t>	privée </a:t>
            </a:r>
            <a:r>
              <a:rPr lang="fr-FR" dirty="0">
                <a:solidFill>
                  <a:schemeClr val="tx1"/>
                </a:solidFill>
              </a:rPr>
              <a:t>Sainte Jeanne d’Arc à </a:t>
            </a:r>
            <a:r>
              <a:rPr lang="fr-FR" dirty="0" smtClean="0">
                <a:solidFill>
                  <a:schemeClr val="tx1"/>
                </a:solidFill>
              </a:rPr>
              <a:t>Ferrières-en-Gâtinais</a:t>
            </a:r>
            <a:r>
              <a:rPr lang="fr-FR" dirty="0">
                <a:solidFill>
                  <a:schemeClr val="tx1"/>
                </a:solidFill>
              </a:rPr>
              <a:t>.</a:t>
            </a:r>
          </a:p>
          <a:p>
            <a:pPr marL="400050" indent="-400050" algn="just">
              <a:buAutoNum type="romanUcPeriod" startAt="4"/>
            </a:pPr>
            <a:r>
              <a:rPr lang="fr-FR" dirty="0" smtClean="0">
                <a:solidFill>
                  <a:schemeClr val="accent1">
                    <a:lumMod val="75000"/>
                  </a:schemeClr>
                </a:solidFill>
              </a:rPr>
              <a:t>             Prévisions </a:t>
            </a:r>
            <a:r>
              <a:rPr lang="fr-FR" dirty="0">
                <a:solidFill>
                  <a:schemeClr val="accent1">
                    <a:lumMod val="75000"/>
                  </a:schemeClr>
                </a:solidFill>
              </a:rPr>
              <a:t>Budgétaires </a:t>
            </a:r>
            <a:r>
              <a:rPr lang="fr-FR" dirty="0" smtClean="0">
                <a:solidFill>
                  <a:schemeClr val="accent1">
                    <a:lumMod val="75000"/>
                  </a:schemeClr>
                </a:solidFill>
              </a:rPr>
              <a:t>2017</a:t>
            </a:r>
            <a:endParaRPr lang="fr-FR" dirty="0">
              <a:solidFill>
                <a:schemeClr val="accent1">
                  <a:lumMod val="75000"/>
                </a:schemeClr>
              </a:solidFill>
            </a:endParaRPr>
          </a:p>
          <a:p>
            <a:pPr marL="0" indent="0" algn="just">
              <a:buNone/>
              <a:tabLst>
                <a:tab pos="901700" algn="l"/>
              </a:tabLst>
            </a:pPr>
            <a:r>
              <a:rPr lang="fr-FR" dirty="0">
                <a:solidFill>
                  <a:schemeClr val="accent1">
                    <a:lumMod val="75000"/>
                  </a:schemeClr>
                </a:solidFill>
              </a:rPr>
              <a:t>	</a:t>
            </a:r>
            <a:r>
              <a:rPr lang="fr-FR" dirty="0">
                <a:solidFill>
                  <a:schemeClr val="tx1"/>
                </a:solidFill>
              </a:rPr>
              <a:t>-Prévisions Recettes SIVU TS </a:t>
            </a:r>
          </a:p>
          <a:p>
            <a:pPr marL="0" indent="0" algn="just">
              <a:buNone/>
            </a:pPr>
            <a:r>
              <a:rPr lang="fr-FR" dirty="0">
                <a:solidFill>
                  <a:schemeClr val="tx1"/>
                </a:solidFill>
              </a:rPr>
              <a:t>	-Prévisions Dépenses SIVU TS</a:t>
            </a:r>
          </a:p>
          <a:p>
            <a:pPr marL="0" indent="0" algn="just">
              <a:buNone/>
            </a:pPr>
            <a:r>
              <a:rPr lang="fr-FR" dirty="0">
                <a:solidFill>
                  <a:schemeClr val="accent1">
                    <a:lumMod val="75000"/>
                  </a:schemeClr>
                </a:solidFill>
              </a:rPr>
              <a:t>V.	Les orientations  </a:t>
            </a:r>
            <a:r>
              <a:rPr lang="fr-FR" dirty="0" smtClean="0">
                <a:solidFill>
                  <a:schemeClr val="accent1">
                    <a:lumMod val="75000"/>
                  </a:schemeClr>
                </a:solidFill>
              </a:rPr>
              <a:t>2017</a:t>
            </a:r>
            <a:endParaRPr lang="fr-FR" dirty="0">
              <a:solidFill>
                <a:schemeClr val="accent1">
                  <a:lumMod val="75000"/>
                </a:schemeClr>
              </a:solidFill>
            </a:endParaRPr>
          </a:p>
          <a:p>
            <a:endParaRPr lang="fr-FR" dirty="0"/>
          </a:p>
        </p:txBody>
      </p:sp>
      <p:sp>
        <p:nvSpPr>
          <p:cNvPr id="4" name="Espace réservé du numéro de diapositive 3"/>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3030584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SITUATION FINANCIERE DU SIVU TS 2016</a:t>
            </a:r>
            <a:endParaRPr lang="fr-FR" dirty="0"/>
          </a:p>
        </p:txBody>
      </p:sp>
      <p:sp>
        <p:nvSpPr>
          <p:cNvPr id="3" name="Espace réservé du numéro de diapositive 2"/>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1327893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51641" y="875763"/>
            <a:ext cx="3029441" cy="979488"/>
          </a:xfrm>
        </p:spPr>
        <p:txBody>
          <a:bodyPr>
            <a:noAutofit/>
          </a:bodyPr>
          <a:lstStyle/>
          <a:p>
            <a:r>
              <a:rPr lang="fr-FR" sz="3600" b="1" dirty="0" smtClean="0"/>
              <a:t>COMPTE ADMINISTRATIF 2016</a:t>
            </a:r>
            <a:endParaRPr lang="fr-FR" sz="3600" b="1" dirty="0"/>
          </a:p>
        </p:txBody>
      </p:sp>
      <p:sp>
        <p:nvSpPr>
          <p:cNvPr id="3" name="Espace réservé du numéro de diapositive 2"/>
          <p:cNvSpPr>
            <a:spLocks noGrp="1"/>
          </p:cNvSpPr>
          <p:nvPr>
            <p:ph type="sldNum" sz="quarter" idx="12"/>
          </p:nvPr>
        </p:nvSpPr>
        <p:spPr/>
        <p:txBody>
          <a:bodyPr/>
          <a:lstStyle/>
          <a:p>
            <a:fld id="{4FAB73BC-B049-4115-A692-8D63A059BFB8}" type="slidenum">
              <a:rPr lang="en-US" smtClean="0"/>
              <a:t>5</a:t>
            </a:fld>
            <a:endParaRPr lang="en-US" dirty="0"/>
          </a:p>
        </p:txBody>
      </p:sp>
      <p:pic>
        <p:nvPicPr>
          <p:cNvPr id="4" name="Image 3"/>
          <p:cNvPicPr>
            <a:picLocks noChangeAspect="1"/>
          </p:cNvPicPr>
          <p:nvPr/>
        </p:nvPicPr>
        <p:blipFill>
          <a:blip r:embed="rId2"/>
          <a:stretch>
            <a:fillRect/>
          </a:stretch>
        </p:blipFill>
        <p:spPr>
          <a:xfrm>
            <a:off x="3181082" y="162017"/>
            <a:ext cx="6812924" cy="6122874"/>
          </a:xfrm>
          <a:prstGeom prst="rect">
            <a:avLst/>
          </a:prstGeom>
        </p:spPr>
      </p:pic>
    </p:spTree>
    <p:extLst>
      <p:ext uri="{BB962C8B-B14F-4D97-AF65-F5344CB8AC3E}">
        <p14:creationId xmlns:p14="http://schemas.microsoft.com/office/powerpoint/2010/main" val="3134353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PRESENTATION GENERALE DU BUDGET SIVU TS </a:t>
            </a:r>
            <a:endParaRPr lang="fr-FR" dirty="0"/>
          </a:p>
        </p:txBody>
      </p:sp>
      <p:sp>
        <p:nvSpPr>
          <p:cNvPr id="3" name="Espace réservé du numéro de diapositive 2"/>
          <p:cNvSpPr>
            <a:spLocks noGrp="1"/>
          </p:cNvSpPr>
          <p:nvPr>
            <p:ph type="sldNum" sz="quarter" idx="12"/>
          </p:nvPr>
        </p:nvSpPr>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2850118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 2016 : SECTION FONCTIONNEMENT</a:t>
            </a:r>
            <a:endParaRPr lang="fr-FR" dirty="0"/>
          </a:p>
        </p:txBody>
      </p:sp>
      <p:sp>
        <p:nvSpPr>
          <p:cNvPr id="3" name="Espace réservé du numéro de diapositive 2"/>
          <p:cNvSpPr>
            <a:spLocks noGrp="1"/>
          </p:cNvSpPr>
          <p:nvPr>
            <p:ph type="sldNum" sz="quarter" idx="12"/>
          </p:nvPr>
        </p:nvSpPr>
        <p:spPr/>
        <p:txBody>
          <a:bodyPr/>
          <a:lstStyle/>
          <a:p>
            <a:fld id="{4FAB73BC-B049-4115-A692-8D63A059BFB8}" type="slidenum">
              <a:rPr lang="en-US" smtClean="0"/>
              <a:t>7</a:t>
            </a:fld>
            <a:endParaRPr lang="en-US" dirty="0"/>
          </a:p>
        </p:txBody>
      </p:sp>
      <p:pic>
        <p:nvPicPr>
          <p:cNvPr id="8" name="Espace réservé du contenu 7"/>
          <p:cNvPicPr>
            <a:picLocks noGrp="1" noChangeAspect="1"/>
          </p:cNvPicPr>
          <p:nvPr>
            <p:ph idx="1"/>
          </p:nvPr>
        </p:nvPicPr>
        <p:blipFill>
          <a:blip r:embed="rId2"/>
          <a:stretch>
            <a:fillRect/>
          </a:stretch>
        </p:blipFill>
        <p:spPr>
          <a:xfrm>
            <a:off x="1951076" y="2087210"/>
            <a:ext cx="8350807" cy="4022725"/>
          </a:xfrm>
          <a:prstGeom prst="rect">
            <a:avLst/>
          </a:prstGeom>
        </p:spPr>
      </p:pic>
    </p:spTree>
    <p:extLst>
      <p:ext uri="{BB962C8B-B14F-4D97-AF65-F5344CB8AC3E}">
        <p14:creationId xmlns:p14="http://schemas.microsoft.com/office/powerpoint/2010/main" val="3009475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 2016 : SECTION INVESTISSEMENT</a:t>
            </a:r>
            <a:endParaRPr lang="fr-FR" dirty="0"/>
          </a:p>
        </p:txBody>
      </p:sp>
      <p:sp>
        <p:nvSpPr>
          <p:cNvPr id="3" name="Espace réservé du numéro de diapositive 2"/>
          <p:cNvSpPr>
            <a:spLocks noGrp="1"/>
          </p:cNvSpPr>
          <p:nvPr>
            <p:ph type="sldNum" sz="quarter" idx="12"/>
          </p:nvPr>
        </p:nvSpPr>
        <p:spPr/>
        <p:txBody>
          <a:bodyPr/>
          <a:lstStyle/>
          <a:p>
            <a:fld id="{4FAB73BC-B049-4115-A692-8D63A059BFB8}" type="slidenum">
              <a:rPr lang="en-US" smtClean="0"/>
              <a:t>8</a:t>
            </a:fld>
            <a:endParaRPr lang="en-US" dirty="0"/>
          </a:p>
        </p:txBody>
      </p:sp>
      <p:pic>
        <p:nvPicPr>
          <p:cNvPr id="4" name="Image 3"/>
          <p:cNvPicPr>
            <a:picLocks noChangeAspect="1"/>
          </p:cNvPicPr>
          <p:nvPr/>
        </p:nvPicPr>
        <p:blipFill>
          <a:blip r:embed="rId2"/>
          <a:stretch>
            <a:fillRect/>
          </a:stretch>
        </p:blipFill>
        <p:spPr>
          <a:xfrm>
            <a:off x="2071661" y="2120285"/>
            <a:ext cx="7919888" cy="2411367"/>
          </a:xfrm>
          <a:prstGeom prst="rect">
            <a:avLst/>
          </a:prstGeom>
        </p:spPr>
      </p:pic>
    </p:spTree>
    <p:extLst>
      <p:ext uri="{BB962C8B-B14F-4D97-AF65-F5344CB8AC3E}">
        <p14:creationId xmlns:p14="http://schemas.microsoft.com/office/powerpoint/2010/main" val="1951100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BILAN SUR L’ORGANISATION DES CIRCUITS SCOLAIRES</a:t>
            </a:r>
            <a:endParaRPr lang="fr-FR" dirty="0"/>
          </a:p>
        </p:txBody>
      </p:sp>
      <p:sp>
        <p:nvSpPr>
          <p:cNvPr id="3" name="Espace réservé du numéro de diapositive 2"/>
          <p:cNvSpPr>
            <a:spLocks noGrp="1"/>
          </p:cNvSpPr>
          <p:nvPr>
            <p:ph type="sldNum" sz="quarter" idx="12"/>
          </p:nvPr>
        </p:nvSpPr>
        <p:spPr/>
        <p:txBody>
          <a:bodyPr/>
          <a:lstStyle/>
          <a:p>
            <a:fld id="{4FAB73BC-B049-4115-A692-8D63A059BFB8}" type="slidenum">
              <a:rPr lang="en-US" smtClean="0"/>
              <a:t>9</a:t>
            </a:fld>
            <a:endParaRPr lang="en-US" dirty="0"/>
          </a:p>
        </p:txBody>
      </p:sp>
    </p:spTree>
    <p:extLst>
      <p:ext uri="{BB962C8B-B14F-4D97-AF65-F5344CB8AC3E}">
        <p14:creationId xmlns:p14="http://schemas.microsoft.com/office/powerpoint/2010/main" val="4066516585"/>
      </p:ext>
    </p:extLst>
  </p:cSld>
  <p:clrMapOvr>
    <a:masterClrMapping/>
  </p:clrMapOvr>
</p:sld>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626</TotalTime>
  <Words>672</Words>
  <Application>Microsoft Office PowerPoint</Application>
  <PresentationFormat>Grand écran</PresentationFormat>
  <Paragraphs>65</Paragraphs>
  <Slides>17</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17</vt:i4>
      </vt:variant>
    </vt:vector>
  </HeadingPairs>
  <TitlesOfParts>
    <vt:vector size="21" baseType="lpstr">
      <vt:lpstr>Calibri</vt:lpstr>
      <vt:lpstr>Calibri Light</vt:lpstr>
      <vt:lpstr>Wingdings</vt:lpstr>
      <vt:lpstr>Rétrospective</vt:lpstr>
      <vt:lpstr>Débat d’orientations budgétaires</vt:lpstr>
      <vt:lpstr>PREAMBULE</vt:lpstr>
      <vt:lpstr>SOMMAIRE</vt:lpstr>
      <vt:lpstr>SITUATION FINANCIERE DU SIVU TS 2016</vt:lpstr>
      <vt:lpstr>COMPTE ADMINISTRATIF 2016</vt:lpstr>
      <vt:lpstr>PRESENTATION GENERALE DU BUDGET SIVU TS </vt:lpstr>
      <vt:lpstr>CA 2016 : SECTION FONCTIONNEMENT</vt:lpstr>
      <vt:lpstr>CA 2016 : SECTION INVESTISSEMENT</vt:lpstr>
      <vt:lpstr>BILAN SUR L’ORGANISATION DES CIRCUITS SCOLAIRES</vt:lpstr>
      <vt:lpstr>   Analyse synthétique :</vt:lpstr>
      <vt:lpstr>Les circuits scolaires</vt:lpstr>
      <vt:lpstr>Sanctions</vt:lpstr>
      <vt:lpstr>Prévisions budgétaires 2017</vt:lpstr>
      <vt:lpstr>Présentation PowerPoint</vt:lpstr>
      <vt:lpstr>Présentation PowerPoint</vt:lpstr>
      <vt:lpstr>Les orientations 2017</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Débat d’orientations budgétaires</dc:title>
  <dc:creator>adj1</dc:creator>
  <cp:lastModifiedBy>adj1</cp:lastModifiedBy>
  <cp:revision>63</cp:revision>
  <cp:lastPrinted>2017-04-03T08:02:34Z</cp:lastPrinted>
  <dcterms:created xsi:type="dcterms:W3CDTF">2017-01-11T07:57:37Z</dcterms:created>
  <dcterms:modified xsi:type="dcterms:W3CDTF">2017-04-03T08:03:28Z</dcterms:modified>
</cp:coreProperties>
</file>